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83" r:id="rId15"/>
    <p:sldId id="278" r:id="rId16"/>
    <p:sldId id="279" r:id="rId17"/>
    <p:sldId id="280" r:id="rId18"/>
    <p:sldId id="281" r:id="rId19"/>
    <p:sldId id="282" r:id="rId20"/>
    <p:sldId id="270" r:id="rId21"/>
    <p:sldId id="271" r:id="rId22"/>
    <p:sldId id="272" r:id="rId23"/>
    <p:sldId id="274" r:id="rId24"/>
    <p:sldId id="273" r:id="rId25"/>
    <p:sldId id="277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F5A1C4-3094-428A-A672-463FA5ED1E7A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83"/>
            <p14:sldId id="278"/>
            <p14:sldId id="279"/>
            <p14:sldId id="280"/>
            <p14:sldId id="281"/>
            <p14:sldId id="282"/>
            <p14:sldId id="270"/>
            <p14:sldId id="271"/>
            <p14:sldId id="272"/>
            <p14:sldId id="274"/>
            <p14:sldId id="273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4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1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6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6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52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9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8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014621D-AA45-49B6-9E7A-0E762965310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4ECD2D0-FC9E-4BB8-9F49-205D4B90A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78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NGVJZW-nww?feature=oembe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3732-D38F-4727-B812-C9F1A2D841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Flocking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7F926-BB61-48E0-8C38-9D56E3200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IUST 00-01 Game Development Course</a:t>
            </a:r>
          </a:p>
          <a:p>
            <a:r>
              <a:rPr lang="en-US" dirty="0"/>
              <a:t>Presenter: Diyar Hamedi</a:t>
            </a:r>
          </a:p>
        </p:txBody>
      </p:sp>
    </p:spTree>
    <p:extLst>
      <p:ext uri="{BB962C8B-B14F-4D97-AF65-F5344CB8AC3E}">
        <p14:creationId xmlns:p14="http://schemas.microsoft.com/office/powerpoint/2010/main" val="37144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670-9853-4E24-9669-8D3BD0A2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Flocking: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0A7D-6550-4E78-9EFB-447E19A9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member of the flock tries to align its velocity with its neighbor members’</a:t>
            </a:r>
          </a:p>
          <a:p>
            <a:r>
              <a:rPr lang="en-US" dirty="0"/>
              <a:t>This rule makes most of the </a:t>
            </a:r>
            <a:r>
              <a:rPr lang="en-US" dirty="0" err="1"/>
              <a:t>boids</a:t>
            </a:r>
            <a:r>
              <a:rPr lang="en-US" dirty="0"/>
              <a:t> move in a general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9A0BD-812F-48A9-8827-96261614A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8367" y="3036904"/>
            <a:ext cx="5293184" cy="35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2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670-9853-4E24-9669-8D3BD0A2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Flocking: Cohesion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0A7D-6550-4E78-9EFB-447E19A9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member of the flock tries to reach the average position of its neighbors</a:t>
            </a:r>
          </a:p>
          <a:p>
            <a:r>
              <a:rPr lang="en-US" dirty="0"/>
              <a:t>This rule gathers the </a:t>
            </a:r>
            <a:r>
              <a:rPr lang="en-US" dirty="0" err="1"/>
              <a:t>boids</a:t>
            </a:r>
            <a:r>
              <a:rPr lang="en-US" dirty="0"/>
              <a:t> and keeps them close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9A0BD-812F-48A9-8827-96261614A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8367" y="3036904"/>
            <a:ext cx="5293184" cy="35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670-9853-4E24-9669-8D3BD0A2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Flocking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0A7D-6550-4E78-9EFB-447E19A9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Flocking rules can be applied in 2D or 3D space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BCC95-BB24-4B63-AF19-266F80BF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612075"/>
            <a:ext cx="3992536" cy="3824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1E04F-98A2-49A8-9CE8-9C3460F28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57" y="2612075"/>
            <a:ext cx="5095701" cy="38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670-9853-4E24-9669-8D3BD0A2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Flocking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0A7D-6550-4E78-9EFB-447E19A9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parameters can control behavior of the flock, such as:</a:t>
            </a:r>
          </a:p>
          <a:p>
            <a:pPr lvl="1"/>
            <a:r>
              <a:rPr lang="en-US" dirty="0"/>
              <a:t>Weight of the ruleset</a:t>
            </a:r>
          </a:p>
          <a:p>
            <a:pPr lvl="1"/>
            <a:r>
              <a:rPr lang="en-US" dirty="0"/>
              <a:t>View radius &amp; angle</a:t>
            </a:r>
          </a:p>
          <a:p>
            <a:pPr lvl="1"/>
            <a:r>
              <a:rPr lang="en-US" dirty="0"/>
              <a:t>Custom velocity for the </a:t>
            </a:r>
            <a:r>
              <a:rPr lang="en-US" dirty="0" err="1"/>
              <a:t>boid</a:t>
            </a:r>
            <a:r>
              <a:rPr lang="en-US" dirty="0"/>
              <a:t> and …</a:t>
            </a:r>
          </a:p>
          <a:p>
            <a:r>
              <a:rPr lang="en-US" dirty="0"/>
              <a:t>Tweaking these parameters leads to different behaviors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500F4-BADD-4F88-BB2F-2B6646B2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959" y="4434396"/>
            <a:ext cx="38100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55148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670-9853-4E24-9669-8D3BD0A2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Flocking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0A7D-6550-4E78-9EFB-447E19A9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Obstacle avoidance and goal seeking</a:t>
            </a:r>
          </a:p>
          <a:p>
            <a:r>
              <a:rPr lang="en-US" dirty="0"/>
              <a:t>Implementation of different emotions (such as fear, happiness or hunger)</a:t>
            </a:r>
          </a:p>
          <a:p>
            <a:r>
              <a:rPr lang="en-US" dirty="0"/>
              <a:t>Following a leader, as the original ruleset is leader-less</a:t>
            </a:r>
          </a:p>
          <a:p>
            <a:r>
              <a:rPr lang="en-US" dirty="0"/>
              <a:t>Random noise in </a:t>
            </a:r>
            <a:r>
              <a:rPr lang="en-US" dirty="0" err="1"/>
              <a:t>boid</a:t>
            </a:r>
            <a:r>
              <a:rPr lang="en-US" dirty="0"/>
              <a:t> movement</a:t>
            </a:r>
          </a:p>
          <a:p>
            <a:r>
              <a:rPr lang="en-US" dirty="0"/>
              <a:t>Real-world physics (gravity, lift, etc.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500F4-BADD-4F88-BB2F-2B6646B2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959" y="4425519"/>
            <a:ext cx="38100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670-9853-4E24-9669-8D3BD0A2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Flocking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BFAF2-7FD7-4DC7-9AE8-B5FE5214C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View Area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7A2096-771C-4257-ABDB-8DA44130D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4509" y="2817504"/>
            <a:ext cx="4467225" cy="32480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98941-4CFD-454B-911C-361C5B819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Small View Area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6284B0-DF23-4679-B78F-96BA52B960B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18947" y="2813359"/>
            <a:ext cx="4978544" cy="3252170"/>
          </a:xfrm>
        </p:spPr>
      </p:pic>
    </p:spTree>
    <p:extLst>
      <p:ext uri="{BB962C8B-B14F-4D97-AF65-F5344CB8AC3E}">
        <p14:creationId xmlns:p14="http://schemas.microsoft.com/office/powerpoint/2010/main" val="785850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670-9853-4E24-9669-8D3BD0A2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Flocking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BFAF2-7FD7-4DC7-9AE8-B5FE5214C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 View Angle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7A2096-771C-4257-ABDB-8DA44130D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6300" y="2817504"/>
            <a:ext cx="4103643" cy="32480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98941-4CFD-454B-911C-361C5B819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Narrow View Angle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6284B0-DF23-4679-B78F-96BA52B960B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547" y="2813359"/>
            <a:ext cx="4801345" cy="3252170"/>
          </a:xfrm>
        </p:spPr>
      </p:pic>
    </p:spTree>
    <p:extLst>
      <p:ext uri="{BB962C8B-B14F-4D97-AF65-F5344CB8AC3E}">
        <p14:creationId xmlns:p14="http://schemas.microsoft.com/office/powerpoint/2010/main" val="251497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CEAB9-3AF5-4605-87A9-CB108A27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Flocking without Separation rule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5084A1-FE8A-4ADE-812F-A3F0BD4A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7511" y="2049779"/>
            <a:ext cx="6735390" cy="4130042"/>
          </a:xfrm>
        </p:spPr>
      </p:pic>
    </p:spTree>
    <p:extLst>
      <p:ext uri="{BB962C8B-B14F-4D97-AF65-F5344CB8AC3E}">
        <p14:creationId xmlns:p14="http://schemas.microsoft.com/office/powerpoint/2010/main" val="344363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CEAB9-3AF5-4605-87A9-CB108A27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Flocking without Alignment rule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5084A1-FE8A-4ADE-812F-A3F0BD4A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3140" y="2026919"/>
            <a:ext cx="6224132" cy="4175762"/>
          </a:xfrm>
        </p:spPr>
      </p:pic>
    </p:spTree>
    <p:extLst>
      <p:ext uri="{BB962C8B-B14F-4D97-AF65-F5344CB8AC3E}">
        <p14:creationId xmlns:p14="http://schemas.microsoft.com/office/powerpoint/2010/main" val="3301068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CEAB9-3AF5-4605-87A9-CB108A27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Flocking without Cohesion rule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5084A1-FE8A-4ADE-812F-A3F0BD4A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780" y="2094029"/>
            <a:ext cx="6566852" cy="4041542"/>
          </a:xfrm>
        </p:spPr>
      </p:pic>
    </p:spTree>
    <p:extLst>
      <p:ext uri="{BB962C8B-B14F-4D97-AF65-F5344CB8AC3E}">
        <p14:creationId xmlns:p14="http://schemas.microsoft.com/office/powerpoint/2010/main" val="2903175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BE2E-C6CE-4258-9D6B-6129A049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1A5AE-2495-45A4-94D5-5643ACD8B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Flocking?</a:t>
            </a:r>
          </a:p>
          <a:p>
            <a:r>
              <a:rPr lang="en-US" dirty="0"/>
              <a:t>Basics of Flocking</a:t>
            </a:r>
          </a:p>
          <a:p>
            <a:r>
              <a:rPr lang="en-US" dirty="0"/>
              <a:t>Analysis of Flocking</a:t>
            </a:r>
          </a:p>
          <a:p>
            <a:r>
              <a:rPr lang="en-US" dirty="0"/>
              <a:t>Applications of Flocking</a:t>
            </a:r>
          </a:p>
        </p:txBody>
      </p:sp>
    </p:spTree>
    <p:extLst>
      <p:ext uri="{BB962C8B-B14F-4D97-AF65-F5344CB8AC3E}">
        <p14:creationId xmlns:p14="http://schemas.microsoft.com/office/powerpoint/2010/main" val="17982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656C-5163-4766-BE2A-2FE6EB79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Flocking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5090-5DA7-40A7-BA70-CE174BD16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Flocking algorithms are mainly known to simulate and study behavior of birds</a:t>
            </a:r>
          </a:p>
          <a:p>
            <a:r>
              <a:rPr lang="en-US" dirty="0"/>
              <a:t>However, they can also be used to describe human behaviors</a:t>
            </a:r>
          </a:p>
          <a:p>
            <a:r>
              <a:rPr lang="en-US" dirty="0"/>
              <a:t>It can model a large crowd gathering at a festival, or running away from danger</a:t>
            </a:r>
          </a:p>
          <a:p>
            <a:r>
              <a:rPr lang="en-US" dirty="0"/>
              <a:t>May be used in architecture to design buildings providing fast evacuation</a:t>
            </a:r>
          </a:p>
        </p:txBody>
      </p:sp>
      <p:pic>
        <p:nvPicPr>
          <p:cNvPr id="2050" name="Picture 2" descr="Image may contain Human Person Crowd Urban Building City Town Downtown and Architecture">
            <a:extLst>
              <a:ext uri="{FF2B5EF4-FFF2-40B4-BE49-F238E27FC236}">
                <a16:creationId xmlns:a16="http://schemas.microsoft.com/office/drawing/2014/main" id="{886B0541-9EDE-4D6C-9C5B-014F52718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34" y="4114800"/>
            <a:ext cx="3953398" cy="25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9ED97-63A5-4220-A48D-68CD77132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58" y="4114800"/>
            <a:ext cx="3805499" cy="25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6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8536-52A3-4607-984B-E42C791A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Flocking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9E86-03A2-4BCD-8EEB-3B38A9EA8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Internet multichannel radio stations automatically</a:t>
            </a:r>
          </a:p>
          <a:p>
            <a:r>
              <a:rPr lang="en-US" dirty="0"/>
              <a:t>Visualizing time-varying data and querying from live databases</a:t>
            </a:r>
          </a:p>
          <a:p>
            <a:r>
              <a:rPr lang="en-US" dirty="0"/>
              <a:t>Controlling groups of autonomous flying robots</a:t>
            </a:r>
          </a:p>
          <a:p>
            <a:r>
              <a:rPr lang="en-US" dirty="0"/>
              <a:t>Simulation of self-propelled particles (SPP)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7AC1-9634-4144-AF25-D01D66F8E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884" y="3970281"/>
            <a:ext cx="3921909" cy="2603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FDE0F-6442-4D6E-A9F6-4A7A5FE6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4012270"/>
            <a:ext cx="3526244" cy="26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EC51-AC75-49E8-BF17-CA01C11C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Flocking in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D103E-342A-4FD5-A3BA-DACC2E18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Flocking can be used to create realistic group of moving entities</a:t>
            </a:r>
          </a:p>
          <a:p>
            <a:r>
              <a:rPr lang="en-US" dirty="0"/>
              <a:t>It can be used in different types of media</a:t>
            </a:r>
          </a:p>
          <a:p>
            <a:r>
              <a:rPr lang="en-US" dirty="0"/>
              <a:t>Provides immersion in the scene</a:t>
            </a:r>
          </a:p>
          <a:p>
            <a:r>
              <a:rPr lang="en-US" dirty="0"/>
              <a:t>Used in animations, movies, and video games</a:t>
            </a:r>
          </a:p>
          <a:p>
            <a:r>
              <a:rPr lang="en-US" dirty="0"/>
              <a:t>Stanley and Stella in: Breaking the Ice (1987) – the first animation to use flocking</a:t>
            </a:r>
          </a:p>
        </p:txBody>
      </p:sp>
    </p:spTree>
    <p:extLst>
      <p:ext uri="{BB962C8B-B14F-4D97-AF65-F5344CB8AC3E}">
        <p14:creationId xmlns:p14="http://schemas.microsoft.com/office/powerpoint/2010/main" val="68795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4B25-ABD4-4669-8941-7AFFCBBD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Flying Creatures – Half Life (1998)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4D70E-DBC7-4836-B7AA-271074F17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490" y="1920241"/>
            <a:ext cx="5891432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0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EC51-AC75-49E8-BF17-CA01C11C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Flying bats - Batman BEGINS (2005)</a:t>
            </a:r>
          </a:p>
        </p:txBody>
      </p:sp>
      <p:pic>
        <p:nvPicPr>
          <p:cNvPr id="4" name="Online Media 3" title="Batman: Begins - Bats">
            <a:hlinkClick r:id="" action="ppaction://media"/>
            <a:extLst>
              <a:ext uri="{FF2B5EF4-FFF2-40B4-BE49-F238E27FC236}">
                <a16:creationId xmlns:a16="http://schemas.microsoft.com/office/drawing/2014/main" id="{F51FFC4C-50BC-4662-8D2C-DE0ECECA3EE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73313" y="2011363"/>
            <a:ext cx="7445375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2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9AD8A-3C0D-444A-AFC9-1E2233AD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Subnautica</a:t>
            </a:r>
            <a:r>
              <a:rPr lang="en-US" dirty="0"/>
              <a:t> (2014)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9DD46C-4D6F-41B6-AE38-4289092B7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626" y="2028307"/>
            <a:ext cx="8216666" cy="46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1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432032-2272-41C1-8972-27DEC3FF6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22D3679-3E12-47AC-891F-3ECA66FAC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00-01</a:t>
            </a:r>
          </a:p>
        </p:txBody>
      </p:sp>
    </p:spTree>
    <p:extLst>
      <p:ext uri="{BB962C8B-B14F-4D97-AF65-F5344CB8AC3E}">
        <p14:creationId xmlns:p14="http://schemas.microsoft.com/office/powerpoint/2010/main" val="24757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BEC5-E01C-4854-B679-56EA0F59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flocking?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A039-D924-4569-8CB6-14F5CA535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of a group made of many entities</a:t>
            </a:r>
          </a:p>
          <a:p>
            <a:r>
              <a:rPr lang="en-US" dirty="0"/>
              <a:t>States a movement policy for each member of that group</a:t>
            </a:r>
          </a:p>
          <a:p>
            <a:r>
              <a:rPr lang="en-US" dirty="0"/>
              <a:t>Correct policy leads to the members moving in order</a:t>
            </a:r>
          </a:p>
          <a:p>
            <a:r>
              <a:rPr lang="en-US" dirty="0"/>
              <a:t>In nature, it can be seen in herds of animals, schools of fish, and of course, flocks of birds.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5942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BEC5-E01C-4854-B679-56EA0F59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flocking?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E63AA-A2E7-413B-A959-9088D9190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78917" y="2011363"/>
            <a:ext cx="6832578" cy="4206875"/>
          </a:xfrm>
        </p:spPr>
      </p:pic>
    </p:spTree>
    <p:extLst>
      <p:ext uri="{BB962C8B-B14F-4D97-AF65-F5344CB8AC3E}">
        <p14:creationId xmlns:p14="http://schemas.microsoft.com/office/powerpoint/2010/main" val="2551545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BEC5-E01C-4854-B679-56EA0F59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flocking?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C67ECA-F696-444E-8DFD-38EAEB45C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5" y="2011363"/>
            <a:ext cx="7993062" cy="4206875"/>
          </a:xfrm>
        </p:spPr>
      </p:pic>
    </p:spTree>
    <p:extLst>
      <p:ext uri="{BB962C8B-B14F-4D97-AF65-F5344CB8AC3E}">
        <p14:creationId xmlns:p14="http://schemas.microsoft.com/office/powerpoint/2010/main" val="62323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BEC5-E01C-4854-B679-56EA0F59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flocking?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46670-204C-464C-A044-1EA3FD1CF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19" y="2128837"/>
            <a:ext cx="7565574" cy="3971926"/>
          </a:xfrm>
        </p:spPr>
      </p:pic>
    </p:spTree>
    <p:extLst>
      <p:ext uri="{BB962C8B-B14F-4D97-AF65-F5344CB8AC3E}">
        <p14:creationId xmlns:p14="http://schemas.microsoft.com/office/powerpoint/2010/main" val="2723791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BEC5-E01C-4854-B679-56EA0F59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flocking?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C5BCE6-7F90-44CF-8FAA-F7536774C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27" y="2011363"/>
            <a:ext cx="6307158" cy="4206875"/>
          </a:xfrm>
        </p:spPr>
      </p:pic>
    </p:spTree>
    <p:extLst>
      <p:ext uri="{BB962C8B-B14F-4D97-AF65-F5344CB8AC3E}">
        <p14:creationId xmlns:p14="http://schemas.microsoft.com/office/powerpoint/2010/main" val="3864607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670-9853-4E24-9669-8D3BD0A2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Flocking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0A7D-6550-4E78-9EFB-447E19A9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by Craig Reynold’s article “Flocks, Herds, and Schools: A Distributed Behavioral Model”</a:t>
            </a:r>
          </a:p>
          <a:p>
            <a:r>
              <a:rPr lang="en-US" dirty="0"/>
              <a:t>Showcased in the program “</a:t>
            </a:r>
            <a:r>
              <a:rPr lang="en-US" dirty="0" err="1"/>
              <a:t>Boids</a:t>
            </a:r>
            <a:r>
              <a:rPr lang="en-US" dirty="0"/>
              <a:t>”, also developed by Craig Reynolds in 1986</a:t>
            </a:r>
          </a:p>
          <a:p>
            <a:r>
              <a:rPr lang="en-US" dirty="0"/>
              <a:t>Applies 3 simple rules to members of the flock, called “</a:t>
            </a:r>
            <a:r>
              <a:rPr lang="en-US" dirty="0" err="1"/>
              <a:t>boids</a:t>
            </a:r>
            <a:r>
              <a:rPr lang="en-US" dirty="0"/>
              <a:t>”</a:t>
            </a:r>
          </a:p>
          <a:p>
            <a:r>
              <a:rPr lang="en-US" dirty="0" err="1"/>
              <a:t>Boid</a:t>
            </a:r>
            <a:r>
              <a:rPr lang="en-US" dirty="0"/>
              <a:t> is the shortened version of “bird-</a:t>
            </a:r>
            <a:r>
              <a:rPr lang="en-US" dirty="0" err="1"/>
              <a:t>oid</a:t>
            </a:r>
            <a:r>
              <a:rPr lang="en-US" dirty="0"/>
              <a:t> object”</a:t>
            </a:r>
          </a:p>
        </p:txBody>
      </p:sp>
    </p:spTree>
    <p:extLst>
      <p:ext uri="{BB962C8B-B14F-4D97-AF65-F5344CB8AC3E}">
        <p14:creationId xmlns:p14="http://schemas.microsoft.com/office/powerpoint/2010/main" val="3432899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670-9853-4E24-9669-8D3BD0A2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Flocking: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0A7D-6550-4E78-9EFB-447E19A9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member of the flock tries to stay away from its neighbor members</a:t>
            </a:r>
          </a:p>
          <a:p>
            <a:r>
              <a:rPr lang="en-US" dirty="0"/>
              <a:t>This rule prevents the </a:t>
            </a:r>
            <a:r>
              <a:rPr lang="en-US" dirty="0" err="1"/>
              <a:t>boids</a:t>
            </a:r>
            <a:r>
              <a:rPr lang="en-US" dirty="0"/>
              <a:t> from colliding with each 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9A0BD-812F-48A9-8827-96261614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67" y="3036901"/>
            <a:ext cx="5293184" cy="35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1293</TotalTime>
  <Words>535</Words>
  <Application>Microsoft Office PowerPoint</Application>
  <PresentationFormat>Widescreen</PresentationFormat>
  <Paragraphs>75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Corbel</vt:lpstr>
      <vt:lpstr>Wingdings</vt:lpstr>
      <vt:lpstr>Banded</vt:lpstr>
      <vt:lpstr>Flocking Algorithms</vt:lpstr>
      <vt:lpstr>Outlines</vt:lpstr>
      <vt:lpstr>What is flocking?</vt:lpstr>
      <vt:lpstr>What is flocking?</vt:lpstr>
      <vt:lpstr>What is flocking?</vt:lpstr>
      <vt:lpstr>What is flocking?</vt:lpstr>
      <vt:lpstr>What is flocking?</vt:lpstr>
      <vt:lpstr>Basics of Flocking</vt:lpstr>
      <vt:lpstr>Basics of Flocking: Separation</vt:lpstr>
      <vt:lpstr>Basics of Flocking: Alignment</vt:lpstr>
      <vt:lpstr>Basics of Flocking: Cohesion</vt:lpstr>
      <vt:lpstr>Features of Flocking</vt:lpstr>
      <vt:lpstr>Features of Flocking</vt:lpstr>
      <vt:lpstr>Features of Flocking</vt:lpstr>
      <vt:lpstr>Features of Flocking</vt:lpstr>
      <vt:lpstr>Features of Flocking</vt:lpstr>
      <vt:lpstr>Flocking without Separation rule</vt:lpstr>
      <vt:lpstr>Flocking without Alignment rule</vt:lpstr>
      <vt:lpstr>Flocking without Cohesion rule</vt:lpstr>
      <vt:lpstr>Applications of Flocking</vt:lpstr>
      <vt:lpstr>Applications of Flocking</vt:lpstr>
      <vt:lpstr>Applications of Flocking in Media</vt:lpstr>
      <vt:lpstr>Flying Creatures – Half Life (1998)</vt:lpstr>
      <vt:lpstr>Flying bats - Batman BEGINS (2005)</vt:lpstr>
      <vt:lpstr>Subnautica (2014)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Flocking Algorithms</dc:title>
  <dc:creator>Diyar Hamedi</dc:creator>
  <cp:lastModifiedBy>Diyar Hamedi</cp:lastModifiedBy>
  <cp:revision>9</cp:revision>
  <dcterms:created xsi:type="dcterms:W3CDTF">2021-12-11T16:55:52Z</dcterms:created>
  <dcterms:modified xsi:type="dcterms:W3CDTF">2021-12-12T14:31:04Z</dcterms:modified>
</cp:coreProperties>
</file>